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761" r:id="rId2"/>
    <p:sldId id="777" r:id="rId3"/>
    <p:sldId id="787" r:id="rId4"/>
    <p:sldId id="793" r:id="rId5"/>
    <p:sldId id="794" r:id="rId6"/>
    <p:sldId id="762" r:id="rId7"/>
    <p:sldId id="800" r:id="rId8"/>
    <p:sldId id="772" r:id="rId9"/>
    <p:sldId id="803" r:id="rId10"/>
    <p:sldId id="801" r:id="rId11"/>
    <p:sldId id="781" r:id="rId12"/>
    <p:sldId id="804" r:id="rId13"/>
    <p:sldId id="780" r:id="rId14"/>
    <p:sldId id="774" r:id="rId15"/>
    <p:sldId id="775" r:id="rId16"/>
    <p:sldId id="785" r:id="rId17"/>
  </p:sldIdLst>
  <p:sldSz cx="9906000" cy="6858000" type="A4"/>
  <p:notesSz cx="9928225" cy="6797675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4D4D4D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4D4D4D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4D4D4D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4D4D4D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4D4D4D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4D4D4D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4D4D4D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4D4D4D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4D4D4D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6">
          <p15:clr>
            <a:srgbClr val="A4A3A4"/>
          </p15:clr>
        </p15:guide>
        <p15:guide id="2" pos="34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 userDrawn="1">
          <p15:clr>
            <a:srgbClr val="A4A3A4"/>
          </p15:clr>
        </p15:guide>
        <p15:guide id="2" pos="3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004C99"/>
    <a:srgbClr val="4D4D4D"/>
    <a:srgbClr val="FF0000"/>
    <a:srgbClr val="B4B4B4"/>
    <a:srgbClr val="CECDDB"/>
    <a:srgbClr val="66FF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3" autoAdjust="0"/>
    <p:restoredTop sz="94477" autoAdjust="0"/>
  </p:normalViewPr>
  <p:slideViewPr>
    <p:cSldViewPr>
      <p:cViewPr varScale="1">
        <p:scale>
          <a:sx n="108" d="100"/>
          <a:sy n="108" d="100"/>
        </p:scale>
        <p:origin x="1290" y="120"/>
      </p:cViewPr>
      <p:guideLst>
        <p:guide orient="horz" pos="1616"/>
        <p:guide pos="34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1752" y="78"/>
      </p:cViewPr>
      <p:guideLst>
        <p:guide orient="horz" pos="2142"/>
        <p:guide pos="3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A7F6B56-4A9A-ED28-1F2F-B38013735A0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99612" cy="340492"/>
          </a:xfrm>
          <a:prstGeom prst="rect">
            <a:avLst/>
          </a:prstGeom>
          <a:noFill/>
          <a:ln>
            <a:noFill/>
          </a:ln>
        </p:spPr>
        <p:txBody>
          <a:bodyPr vert="horz" wrap="square" lIns="95151" tIns="47573" rIns="95151" bIns="47573" numCol="1" anchor="t" anchorCtr="0" compatLnSpc="1">
            <a:prstTxWarp prst="textNoShape">
              <a:avLst/>
            </a:prstTxWarp>
          </a:bodyPr>
          <a:lstStyle>
            <a:lvl1pPr defTabSz="954200" eaLnBrk="1" hangingPunct="1">
              <a:spcBef>
                <a:spcPct val="0"/>
              </a:spcBef>
              <a:buFontTx/>
              <a:buNone/>
              <a:defRPr sz="13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5E2CCB4-1B18-AF30-1AAA-709A842D3E9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613" y="0"/>
            <a:ext cx="4299612" cy="340492"/>
          </a:xfrm>
          <a:prstGeom prst="rect">
            <a:avLst/>
          </a:prstGeom>
          <a:noFill/>
          <a:ln>
            <a:noFill/>
          </a:ln>
        </p:spPr>
        <p:txBody>
          <a:bodyPr vert="horz" wrap="square" lIns="95151" tIns="47573" rIns="95151" bIns="47573" numCol="1" anchor="t" anchorCtr="0" compatLnSpc="1">
            <a:prstTxWarp prst="textNoShape">
              <a:avLst/>
            </a:prstTxWarp>
          </a:bodyPr>
          <a:lstStyle>
            <a:lvl1pPr algn="r" defTabSz="954200" eaLnBrk="1" hangingPunct="1">
              <a:spcBef>
                <a:spcPct val="0"/>
              </a:spcBef>
              <a:buFontTx/>
              <a:buNone/>
              <a:defRPr sz="13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5A432CFF-DB82-BD64-43D7-32E78748219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7183"/>
            <a:ext cx="4299612" cy="340492"/>
          </a:xfrm>
          <a:prstGeom prst="rect">
            <a:avLst/>
          </a:prstGeom>
          <a:noFill/>
          <a:ln>
            <a:noFill/>
          </a:ln>
        </p:spPr>
        <p:txBody>
          <a:bodyPr vert="horz" wrap="square" lIns="95151" tIns="47573" rIns="95151" bIns="47573" numCol="1" anchor="b" anchorCtr="0" compatLnSpc="1">
            <a:prstTxWarp prst="textNoShape">
              <a:avLst/>
            </a:prstTxWarp>
          </a:bodyPr>
          <a:lstStyle>
            <a:lvl1pPr defTabSz="954200" eaLnBrk="1" hangingPunct="1">
              <a:spcBef>
                <a:spcPct val="0"/>
              </a:spcBef>
              <a:buFontTx/>
              <a:buNone/>
              <a:defRPr sz="13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40645701-B038-3D93-78AF-B6EBC3B0939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613" y="6457183"/>
            <a:ext cx="4299612" cy="340492"/>
          </a:xfrm>
          <a:prstGeom prst="rect">
            <a:avLst/>
          </a:prstGeom>
          <a:noFill/>
          <a:ln>
            <a:noFill/>
          </a:ln>
        </p:spPr>
        <p:txBody>
          <a:bodyPr vert="horz" wrap="square" lIns="95151" tIns="47573" rIns="95151" bIns="47573" numCol="1" anchor="b" anchorCtr="0" compatLnSpc="1">
            <a:prstTxWarp prst="textNoShape">
              <a:avLst/>
            </a:prstTxWarp>
          </a:bodyPr>
          <a:lstStyle>
            <a:lvl1pPr algn="r" defTabSz="954200" eaLnBrk="1" hangingPunct="1">
              <a:spcBef>
                <a:spcPct val="0"/>
              </a:spcBef>
              <a:buFontTx/>
              <a:buNone/>
              <a:defRPr sz="13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4A23D5D-3653-4118-ADC7-A977F9C36463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9DD31DD7-265C-8BB1-9D6A-ABA4775414C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99612" cy="340492"/>
          </a:xfrm>
          <a:prstGeom prst="rect">
            <a:avLst/>
          </a:prstGeom>
          <a:noFill/>
          <a:ln>
            <a:noFill/>
          </a:ln>
        </p:spPr>
        <p:txBody>
          <a:bodyPr vert="horz" wrap="square" lIns="95151" tIns="47573" rIns="95151" bIns="47573" numCol="1" anchor="t" anchorCtr="0" compatLnSpc="1">
            <a:prstTxWarp prst="textNoShape">
              <a:avLst/>
            </a:prstTxWarp>
          </a:bodyPr>
          <a:lstStyle>
            <a:lvl1pPr defTabSz="954200" eaLnBrk="1" hangingPunct="1">
              <a:spcBef>
                <a:spcPct val="0"/>
              </a:spcBef>
              <a:buFontTx/>
              <a:buNone/>
              <a:defRPr sz="13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9EB1838C-5D7C-E757-4537-63B7CA621DB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628613" y="0"/>
            <a:ext cx="4299612" cy="340492"/>
          </a:xfrm>
          <a:prstGeom prst="rect">
            <a:avLst/>
          </a:prstGeom>
          <a:noFill/>
          <a:ln>
            <a:noFill/>
          </a:ln>
        </p:spPr>
        <p:txBody>
          <a:bodyPr vert="horz" wrap="square" lIns="95151" tIns="47573" rIns="95151" bIns="47573" numCol="1" anchor="t" anchorCtr="0" compatLnSpc="1">
            <a:prstTxWarp prst="textNoShape">
              <a:avLst/>
            </a:prstTxWarp>
          </a:bodyPr>
          <a:lstStyle>
            <a:lvl1pPr algn="r" defTabSz="954200" eaLnBrk="1" hangingPunct="1">
              <a:spcBef>
                <a:spcPct val="0"/>
              </a:spcBef>
              <a:buFontTx/>
              <a:buNone/>
              <a:defRPr sz="13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0A8810E-B438-4453-DC9C-063620275B2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5788" y="511175"/>
            <a:ext cx="3681412" cy="2547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BDEAC7D7-E83B-67CC-D744-3FD0B767006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8220" y="3228591"/>
            <a:ext cx="7291787" cy="3058346"/>
          </a:xfrm>
          <a:prstGeom prst="rect">
            <a:avLst/>
          </a:prstGeom>
          <a:noFill/>
          <a:ln>
            <a:noFill/>
          </a:ln>
        </p:spPr>
        <p:txBody>
          <a:bodyPr vert="horz" wrap="square" lIns="95151" tIns="47573" rIns="95151" bIns="475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06502" name="Rectangle 6">
            <a:extLst>
              <a:ext uri="{FF2B5EF4-FFF2-40B4-BE49-F238E27FC236}">
                <a16:creationId xmlns:a16="http://schemas.microsoft.com/office/drawing/2014/main" id="{C01A01F5-C12E-2FCF-D553-7642CEA8237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7183"/>
            <a:ext cx="4299612" cy="340492"/>
          </a:xfrm>
          <a:prstGeom prst="rect">
            <a:avLst/>
          </a:prstGeom>
          <a:noFill/>
          <a:ln>
            <a:noFill/>
          </a:ln>
        </p:spPr>
        <p:txBody>
          <a:bodyPr vert="horz" wrap="square" lIns="95151" tIns="47573" rIns="95151" bIns="47573" numCol="1" anchor="b" anchorCtr="0" compatLnSpc="1">
            <a:prstTxWarp prst="textNoShape">
              <a:avLst/>
            </a:prstTxWarp>
          </a:bodyPr>
          <a:lstStyle>
            <a:lvl1pPr defTabSz="954200" eaLnBrk="1" hangingPunct="1">
              <a:spcBef>
                <a:spcPct val="0"/>
              </a:spcBef>
              <a:buFontTx/>
              <a:buNone/>
              <a:defRPr sz="13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6503" name="Rectangle 7">
            <a:extLst>
              <a:ext uri="{FF2B5EF4-FFF2-40B4-BE49-F238E27FC236}">
                <a16:creationId xmlns:a16="http://schemas.microsoft.com/office/drawing/2014/main" id="{87946668-06BF-B865-F2E6-4D0EA42C87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8613" y="6457183"/>
            <a:ext cx="4299612" cy="340492"/>
          </a:xfrm>
          <a:prstGeom prst="rect">
            <a:avLst/>
          </a:prstGeom>
          <a:noFill/>
          <a:ln>
            <a:noFill/>
          </a:ln>
        </p:spPr>
        <p:txBody>
          <a:bodyPr vert="horz" wrap="square" lIns="95151" tIns="47573" rIns="95151" bIns="47573" numCol="1" anchor="b" anchorCtr="0" compatLnSpc="1">
            <a:prstTxWarp prst="textNoShape">
              <a:avLst/>
            </a:prstTxWarp>
          </a:bodyPr>
          <a:lstStyle>
            <a:lvl1pPr algn="r" defTabSz="954200" eaLnBrk="1" hangingPunct="1">
              <a:spcBef>
                <a:spcPct val="0"/>
              </a:spcBef>
              <a:buFontTx/>
              <a:buNone/>
              <a:defRPr sz="13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93B812B-1BC4-4B46-97B3-9744FB7D2BFF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9A5F9A9B-A775-7698-E573-9A7235C17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00"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16798" indent="-275692" defTabSz="954200"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02766" indent="-220553" defTabSz="954200"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543873" indent="-220553" defTabSz="954200"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1984980" indent="-220553" defTabSz="954200"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426086" indent="-220553" defTabSz="95420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867193" indent="-220553" defTabSz="95420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308299" indent="-220553" defTabSz="95420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749406" indent="-220553" defTabSz="95420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fld id="{9DAA9F7E-D572-4E12-932F-D54D31992376}" type="slidenum">
              <a:rPr lang="it-IT" altLang="it-IT" sz="1200" b="0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pPr/>
              <a:t>1</a:t>
            </a:fld>
            <a:endParaRPr lang="it-IT" altLang="it-IT" sz="1200" b="0">
              <a:solidFill>
                <a:srgbClr val="0000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F38309F7-1EC7-5B2E-F316-6119610D00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30250"/>
            <a:ext cx="5164138" cy="3575050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EFFB87DA-B15B-69C8-10A3-7C843030B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4823901E-3A46-F93A-AE97-3160E708FE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200"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16798" indent="-275692" defTabSz="954200"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02766" indent="-220553" defTabSz="954200"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543873" indent="-220553" defTabSz="954200"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1984980" indent="-220553" defTabSz="954200"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426086" indent="-220553" defTabSz="95420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867193" indent="-220553" defTabSz="95420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308299" indent="-220553" defTabSz="95420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749406" indent="-220553" defTabSz="95420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fld id="{925D0E8F-F0F7-4177-8237-DBF9CB22F7B0}" type="slidenum">
              <a:rPr lang="it-IT" altLang="it-IT" sz="1200" b="0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pPr/>
              <a:t>4</a:t>
            </a:fld>
            <a:endParaRPr lang="it-IT" altLang="it-IT" sz="1200" b="0">
              <a:solidFill>
                <a:srgbClr val="0000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16C92FD6-0FF9-9CB1-7F3D-94A123EE87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730250"/>
            <a:ext cx="5164138" cy="3575050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F18839AA-7EA4-6664-2574-D0B11442E4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3B812B-1BC4-4B46-97B3-9744FB7D2BFF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148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7" indent="0" algn="ctr">
              <a:buNone/>
              <a:defRPr/>
            </a:lvl2pPr>
            <a:lvl3pPr marL="914395" indent="0" algn="ctr">
              <a:buNone/>
              <a:defRPr/>
            </a:lvl3pPr>
            <a:lvl4pPr marL="1371592" indent="0" algn="ctr">
              <a:buNone/>
              <a:defRPr/>
            </a:lvl4pPr>
            <a:lvl5pPr marL="1828789" indent="0" algn="ctr">
              <a:buNone/>
              <a:defRPr/>
            </a:lvl5pPr>
            <a:lvl6pPr marL="2285987" indent="0" algn="ctr">
              <a:buNone/>
              <a:defRPr/>
            </a:lvl6pPr>
            <a:lvl7pPr marL="2743184" indent="0" algn="ctr">
              <a:buNone/>
              <a:defRPr/>
            </a:lvl7pPr>
            <a:lvl8pPr marL="3200381" indent="0" algn="ctr">
              <a:buNone/>
              <a:defRPr/>
            </a:lvl8pPr>
            <a:lvl9pPr marL="365757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7C8E40-09BC-7D92-27A6-FFB426890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8F501-CD9D-4181-BB77-2E6CC91A392A}" type="datetimeFigureOut">
              <a:rPr lang="it-IT" altLang="it-IT"/>
              <a:pPr>
                <a:defRPr/>
              </a:pPr>
              <a:t>03/12/2025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BF1575-663B-0610-6707-EED1CAD106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AF3EC3-8902-21F3-9EF4-169507D356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B6453-F40F-44B4-83C7-8C77D408F005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855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96E4FC-6C77-1568-DA67-EA22C613EB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D4CA2-2D09-4576-8A62-86E8EAE5E6FC}" type="datetimeFigureOut">
              <a:rPr lang="it-IT" altLang="it-IT"/>
              <a:pPr>
                <a:defRPr/>
              </a:pPr>
              <a:t>03/12/2025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188B92-9172-B545-9CDA-EA263FA92C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1F6547-AC6B-3572-4876-F70AC7BA7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0EB7F-A312-4384-88B8-7B96590356AC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525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2953" y="609600"/>
            <a:ext cx="6162675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B9C8FF-4DDA-7067-F9DA-50D414EA52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D9BCF-9F58-4D11-8566-402CD1B4607A}" type="datetimeFigureOut">
              <a:rPr lang="it-IT" altLang="it-IT"/>
              <a:pPr>
                <a:defRPr/>
              </a:pPr>
              <a:t>03/12/2025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9FB155-0676-B61A-84F5-ACE15641EF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E9457F-64A2-FB66-A994-BC0713604C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E701C-0EC7-4868-887C-1F3C3CBA296D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2670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1040" y="365125"/>
            <a:ext cx="8543925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B328DB-043D-ECB9-E2D5-1B91544CF6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FF8A8-A769-42C4-A35F-6E1F92452131}" type="datetimeFigureOut">
              <a:rPr lang="it-IT" altLang="it-IT"/>
              <a:pPr>
                <a:defRPr/>
              </a:pPr>
              <a:t>03/12/2025</a:t>
            </a:fld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96BB2E-1419-2177-BABF-76526B405E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0F62456-64FB-7595-0B89-06E8F413B7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98891-5885-436B-A8DF-71C9FD9D78F7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901724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1040" y="365129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1039" y="1825625"/>
            <a:ext cx="41957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5029202" y="1825629"/>
            <a:ext cx="4195763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5029202" y="4076704"/>
            <a:ext cx="4195763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1DECC73-44F9-84FF-2765-C35EBEBB83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DA207-EABA-48DD-BEBC-F3336B7E1A5F}" type="datetimeFigureOut">
              <a:rPr lang="it-IT" altLang="it-IT"/>
              <a:pPr>
                <a:defRPr/>
              </a:pPr>
              <a:t>03/12/2025</a:t>
            </a:fld>
            <a:endParaRPr lang="it-IT" alt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6922A8B-B6BF-B6BE-2B34-6540C803DA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9BE83B0-884A-5FF6-FA87-C5B3F8BB44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ACDED-1F7C-4ABB-B230-5692891C2767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4853502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4048EC-2B52-AD93-8330-F7A7050240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C6A15-52EE-4555-B8C7-626C4556A548}" type="datetimeFigureOut">
              <a:rPr lang="it-IT" altLang="it-IT"/>
              <a:pPr>
                <a:defRPr/>
              </a:pPr>
              <a:t>03/12/2025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40E07C-71E8-58EA-4567-99C1D3F50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B94EC4-249D-5B4E-2556-60A36203E6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98CE-52DE-4F4F-85D4-48F9EBC72502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9488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7" indent="0">
              <a:buNone/>
              <a:defRPr sz="1800"/>
            </a:lvl2pPr>
            <a:lvl3pPr marL="914395" indent="0">
              <a:buNone/>
              <a:defRPr sz="1600"/>
            </a:lvl3pPr>
            <a:lvl4pPr marL="1371592" indent="0">
              <a:buNone/>
              <a:defRPr sz="1400"/>
            </a:lvl4pPr>
            <a:lvl5pPr marL="1828789" indent="0">
              <a:buNone/>
              <a:defRPr sz="1400"/>
            </a:lvl5pPr>
            <a:lvl6pPr marL="2285987" indent="0">
              <a:buNone/>
              <a:defRPr sz="1400"/>
            </a:lvl6pPr>
            <a:lvl7pPr marL="2743184" indent="0">
              <a:buNone/>
              <a:defRPr sz="1400"/>
            </a:lvl7pPr>
            <a:lvl8pPr marL="3200381" indent="0">
              <a:buNone/>
              <a:defRPr sz="1400"/>
            </a:lvl8pPr>
            <a:lvl9pPr marL="365757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3AE913-5213-A53C-AFB3-D30DF44A3A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6E600-D305-4C02-B96D-328BAD751121}" type="datetimeFigureOut">
              <a:rPr lang="it-IT" altLang="it-IT"/>
              <a:pPr>
                <a:defRPr/>
              </a:pPr>
              <a:t>03/12/2025</a:t>
            </a:fld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F23F79-D89C-41B7-ED38-6FFE82BFF7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6ED85A-F926-9F21-0E71-2E25823A49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D5C90-B665-4A47-9F09-EDB6DE29EAAE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998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2951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C7DCB1-1F09-929F-7A5E-7190735EA8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F13A3-35B2-4574-94DE-A1F9F214AF15}" type="datetimeFigureOut">
              <a:rPr lang="it-IT" altLang="it-IT"/>
              <a:pPr>
                <a:defRPr/>
              </a:pPr>
              <a:t>03/12/2025</a:t>
            </a:fld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9FD6B6-2794-4B54-A282-A614839DA8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B57044-BF6E-E5DC-2FB0-D9352EB3BC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04D5-2506-45CF-9B8D-96691E2D68C5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098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4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4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001309B-1BF9-813B-2580-86A69B6273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9681C-0187-4805-82C8-07D1AD5A4441}" type="datetimeFigureOut">
              <a:rPr lang="it-IT" altLang="it-IT"/>
              <a:pPr>
                <a:defRPr/>
              </a:pPr>
              <a:t>03/12/2025</a:t>
            </a:fld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483AE3-7FDF-286C-7E0C-39EE659D5D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459829A-2437-818F-9983-119DAA2E05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9F409-52C9-4A54-85A0-C60EC859B0E2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2903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9D939DF-4906-793B-817B-F53471800E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C1472-9ABB-4D7B-9D08-AD045B140A68}" type="datetimeFigureOut">
              <a:rPr lang="it-IT" altLang="it-IT"/>
              <a:pPr>
                <a:defRPr/>
              </a:pPr>
              <a:t>03/12/2025</a:t>
            </a:fld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F4F421-EAFC-A105-81F9-162D23FC0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363F88-7AD0-4933-CE66-08162AA319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06775-AF24-4A87-819C-49B177DE3DE0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1102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D66CD92-907A-EFEB-8165-BD2AB6EF2B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9DF2D-8AD9-4934-8BBC-1CB2B9215B18}" type="datetimeFigureOut">
              <a:rPr lang="it-IT" altLang="it-IT"/>
              <a:pPr>
                <a:defRPr/>
              </a:pPr>
              <a:t>03/12/2025</a:t>
            </a:fld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16F0A6-CB8E-78BF-8DE5-D971883507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40DC292-7026-38F5-2097-92DB157372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3C8E8-A764-417F-A683-C4EF78D2D55D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705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7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4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97E530-72CC-EC4C-0142-072445E10A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C8AA3-EA9A-43B1-AB17-CCD550BEDBB9}" type="datetimeFigureOut">
              <a:rPr lang="it-IT" altLang="it-IT"/>
              <a:pPr>
                <a:defRPr/>
              </a:pPr>
              <a:t>03/12/2025</a:t>
            </a:fld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9F7D6E-A5A1-4C0A-6680-144081CC53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053200-FE8D-C6F0-D3CE-ADE7C817D6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46221-A306-47CF-9904-29DBF1F2F238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58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197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4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7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4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8A79F2-20AC-223B-DE7C-0F5852E21E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4C282-BDCC-4C72-A154-BA3CD9A50AC0}" type="datetimeFigureOut">
              <a:rPr lang="it-IT" altLang="it-IT"/>
              <a:pPr>
                <a:defRPr/>
              </a:pPr>
              <a:t>03/12/2025</a:t>
            </a:fld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DEF521-4AAE-3933-B0A1-C21F30F1C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B0B8EE-1B2C-3534-3C47-857773F20B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A16B7-16E4-417E-A0F6-BE393E8BEDF8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1301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>
            <a:extLst>
              <a:ext uri="{FF2B5EF4-FFF2-40B4-BE49-F238E27FC236}">
                <a16:creationId xmlns:a16="http://schemas.microsoft.com/office/drawing/2014/main" id="{EE7B1FB5-F2D6-B423-E8F1-9D957AAC349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6288" y="6237288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A4289E4-7CC0-4782-9DE5-1C0DD4C8C585}" type="datetimeFigureOut">
              <a:rPr lang="it-IT" altLang="it-IT"/>
              <a:pPr>
                <a:defRPr/>
              </a:pPr>
              <a:t>03/12/2025</a:t>
            </a:fld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8C4008-B796-218A-08EB-3585DD4F9AF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167AF70-36BB-4E05-EDCB-5684441256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3588" y="6237288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5F10183-0F41-4D22-A398-257F255E6F0D}" type="slidenum">
              <a:rPr lang="it-IT" altLang="it-IT"/>
              <a:pPr>
                <a:defRPr/>
              </a:pPr>
              <a:t>‹N°›</a:t>
            </a:fld>
            <a:endParaRPr lang="it-IT" altLang="it-IT"/>
          </a:p>
        </p:txBody>
      </p:sp>
      <p:sp>
        <p:nvSpPr>
          <p:cNvPr id="1043" name="Text Box 19">
            <a:extLst>
              <a:ext uri="{FF2B5EF4-FFF2-40B4-BE49-F238E27FC236}">
                <a16:creationId xmlns:a16="http://schemas.microsoft.com/office/drawing/2014/main" id="{328488E6-DB4B-759B-2184-0A66C2D0126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16825" y="0"/>
            <a:ext cx="2160588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1600" b="0">
                <a:solidFill>
                  <a:schemeClr val="bg1"/>
                </a:solidFill>
                <a:latin typeface="Tahoma" panose="020B0604030504040204" pitchFamily="34" charset="0"/>
              </a:rPr>
              <a:t>Riunione</a:t>
            </a:r>
          </a:p>
          <a:p>
            <a:pPr>
              <a:lnSpc>
                <a:spcPct val="60000"/>
              </a:lnSpc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1800">
                <a:solidFill>
                  <a:schemeClr val="bg1"/>
                </a:solidFill>
                <a:latin typeface="Tahoma" panose="020B0604030504040204" pitchFamily="34" charset="0"/>
              </a:rPr>
              <a:t>Area Manager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1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3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5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7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85" indent="-2285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83" indent="-2285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80" indent="-2285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77" indent="-2285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4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5AEFB683-534F-EC30-DBDD-B4FA0B67B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88640"/>
            <a:ext cx="8418523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fr-FR" altLang="it-IT" dirty="0">
                <a:cs typeface="Arial" panose="020B0604020202020204" pitchFamily="34" charset="0"/>
              </a:rPr>
              <a:t>GÉNÉRATEURS À CONDENSATION HAUTE PUISSANCE</a:t>
            </a:r>
            <a:endParaRPr lang="it-IT" altLang="it-IT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4099" name="Immagine 3" descr="Immagine che contiene testo, interni, elettrodomestico&#10;&#10;Descrizione generata automaticamente">
            <a:extLst>
              <a:ext uri="{FF2B5EF4-FFF2-40B4-BE49-F238E27FC236}">
                <a16:creationId xmlns:a16="http://schemas.microsoft.com/office/drawing/2014/main" id="{138A4E99-90CA-14E8-46A6-E55FF82F3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408113"/>
            <a:ext cx="2855912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Immagine che contiene logo, Carattere, testo, Elementi grafici&#10;&#10;Descrizione generata automaticamente">
            <a:extLst>
              <a:ext uri="{FF2B5EF4-FFF2-40B4-BE49-F238E27FC236}">
                <a16:creationId xmlns:a16="http://schemas.microsoft.com/office/drawing/2014/main" id="{ADBF3ADA-CF6F-AFF0-E862-C0D72E39D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2" t="14526" r="117" b="14337"/>
          <a:stretch>
            <a:fillRect/>
          </a:stretch>
        </p:blipFill>
        <p:spPr bwMode="auto">
          <a:xfrm>
            <a:off x="4953000" y="1818481"/>
            <a:ext cx="4219575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6C1C2E1C-322A-A76B-3292-70D633395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188913"/>
            <a:ext cx="4352089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it-IT" altLang="it-IT" dirty="0">
                <a:cs typeface="Arial" panose="020B0604020202020204" pitchFamily="34" charset="0"/>
              </a:rPr>
              <a:t>PRINCIPAUX COMPOSANTS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C660CE-B058-D40C-3A18-8722924CD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20" y="1204692"/>
            <a:ext cx="6619569" cy="32316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it-IT" sz="2600" dirty="0">
                <a:solidFill>
                  <a:srgbClr val="004C99"/>
                </a:solidFill>
                <a:cs typeface="Arial" panose="020B0604020202020204" pitchFamily="34" charset="0"/>
              </a:rPr>
              <a:t>ÉCHANGEUR CRX BREVETÉ</a:t>
            </a:r>
          </a:p>
          <a:p>
            <a:pPr algn="just">
              <a:defRPr/>
            </a:pPr>
            <a:endParaRPr lang="it-IT" sz="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49" indent="-285749" algn="just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fr-FR" sz="1700" dirty="0">
                <a:cs typeface="Arial" panose="020B0604020202020204" pitchFamily="34" charset="0"/>
              </a:rPr>
              <a:t>Échangeur de chaleur à circulation radiale, à faible teneur en eau, à condensation par tubes d'eau</a:t>
            </a:r>
            <a:endParaRPr lang="en-US" sz="1700" dirty="0">
              <a:cs typeface="Arial" panose="020B0604020202020204" pitchFamily="34" charset="0"/>
            </a:endParaRPr>
          </a:p>
          <a:p>
            <a:pPr algn="just">
              <a:buClr>
                <a:srgbClr val="FF0000"/>
              </a:buClr>
              <a:defRPr/>
            </a:pPr>
            <a:endParaRPr lang="it-IT" sz="1000" dirty="0">
              <a:cs typeface="Arial" panose="020B0604020202020204" pitchFamily="34" charset="0"/>
            </a:endParaRPr>
          </a:p>
          <a:p>
            <a:pPr marL="285749" indent="-285749" algn="just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fr-FR" sz="1700" dirty="0">
                <a:cs typeface="Arial" panose="020B0604020202020204" pitchFamily="34" charset="0"/>
              </a:rPr>
              <a:t>Serpentins à section ronde (diamètre 22 mm) en acier inoxydable AISI 316Ti (Titane)</a:t>
            </a:r>
            <a:endParaRPr lang="en-US" sz="1700" dirty="0">
              <a:cs typeface="Arial" panose="020B0604020202020204" pitchFamily="34" charset="0"/>
            </a:endParaRPr>
          </a:p>
          <a:p>
            <a:pPr algn="just">
              <a:buClr>
                <a:srgbClr val="FF0000"/>
              </a:buClr>
              <a:defRPr/>
            </a:pPr>
            <a:endParaRPr lang="it-IT" sz="1000" dirty="0">
              <a:cs typeface="Arial" panose="020B0604020202020204" pitchFamily="34" charset="0"/>
            </a:endParaRPr>
          </a:p>
          <a:p>
            <a:pPr marL="285749" indent="-285749" algn="just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fr-FR" sz="1700" dirty="0">
                <a:cs typeface="Arial" panose="020B0604020202020204" pitchFamily="34" charset="0"/>
              </a:rPr>
              <a:t>Échangeur interne « autonettoyant » du côté gaz de combustion : la saleté se dépose dans la partie inférieure de la chambre de combustion, facilement nettoyable.</a:t>
            </a:r>
            <a:endParaRPr lang="en-US" sz="1700" dirty="0">
              <a:cs typeface="Arial" panose="020B0604020202020204" pitchFamily="34" charset="0"/>
            </a:endParaRPr>
          </a:p>
          <a:p>
            <a:pPr algn="just">
              <a:buClr>
                <a:srgbClr val="FF0000"/>
              </a:buClr>
              <a:defRPr/>
            </a:pPr>
            <a:endParaRPr lang="it-IT" sz="1000" dirty="0">
              <a:cs typeface="Arial" panose="020B0604020202020204" pitchFamily="34" charset="0"/>
            </a:endParaRPr>
          </a:p>
          <a:p>
            <a:pPr marL="285749" indent="-285749" algn="just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fr-FR" sz="1700" dirty="0">
                <a:cs typeface="Arial" panose="020B0604020202020204" pitchFamily="34" charset="0"/>
              </a:rPr>
              <a:t>Température de fonctionnement maximale de 90°C</a:t>
            </a:r>
            <a:endParaRPr lang="it-IT" sz="1700" dirty="0">
              <a:cs typeface="Arial" panose="020B0604020202020204" pitchFamily="34" charset="0"/>
            </a:endParaRPr>
          </a:p>
        </p:txBody>
      </p:sp>
      <p:pic>
        <p:nvPicPr>
          <p:cNvPr id="17412" name="Immagine 5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EB04EFB1-609D-210C-7DEF-CC21E3A28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89" y="1143248"/>
            <a:ext cx="2602891" cy="479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 descr="Immagine che contiene testo, lavagna&#10;&#10;Descrizione generata automaticamente">
            <a:extLst>
              <a:ext uri="{FF2B5EF4-FFF2-40B4-BE49-F238E27FC236}">
                <a16:creationId xmlns:a16="http://schemas.microsoft.com/office/drawing/2014/main" id="{AA85E2B2-6EBA-2445-385D-406B9A3460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4651790"/>
            <a:ext cx="1872208" cy="215304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4CCCD547-2943-E38C-B186-8B62E8AA5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188913"/>
            <a:ext cx="8753165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fr-FR" altLang="it-IT" dirty="0">
                <a:cs typeface="Arial" panose="020B0604020202020204" pitchFamily="34" charset="0"/>
              </a:rPr>
              <a:t>GÉNÉRATEURS À CONDENSATION HAUTE PUISSANCE</a:t>
            </a:r>
            <a:endParaRPr lang="it-IT" altLang="it-IT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1268" name="Immagine 6">
            <a:extLst>
              <a:ext uri="{FF2B5EF4-FFF2-40B4-BE49-F238E27FC236}">
                <a16:creationId xmlns:a16="http://schemas.microsoft.com/office/drawing/2014/main" id="{74530ECF-ED84-8903-4B01-F5C0CBED4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152" y="1812041"/>
            <a:ext cx="2593057" cy="2761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6" name="Immagine 11" descr="Immagine che contiene bianco, elettrodomestico&#10;&#10;Descrizione generata automaticamente">
            <a:extLst>
              <a:ext uri="{FF2B5EF4-FFF2-40B4-BE49-F238E27FC236}">
                <a16:creationId xmlns:a16="http://schemas.microsoft.com/office/drawing/2014/main" id="{9E201ACF-19F7-7EB8-A143-82D7F0802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1196752"/>
            <a:ext cx="2687638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C5D39A01-71BE-7A02-C868-C2824B09046B}"/>
              </a:ext>
            </a:extLst>
          </p:cNvPr>
          <p:cNvCxnSpPr>
            <a:cxnSpLocks/>
          </p:cNvCxnSpPr>
          <p:nvPr/>
        </p:nvCxnSpPr>
        <p:spPr>
          <a:xfrm flipH="1">
            <a:off x="3728666" y="3141489"/>
            <a:ext cx="2160240" cy="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8" name="CasellaDiTesto 2">
            <a:extLst>
              <a:ext uri="{FF2B5EF4-FFF2-40B4-BE49-F238E27FC236}">
                <a16:creationId xmlns:a16="http://schemas.microsoft.com/office/drawing/2014/main" id="{C4700BD8-2C60-E3FB-ADBB-5E8547A5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99206"/>
            <a:ext cx="9906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it-IT" sz="2800" dirty="0">
                <a:solidFill>
                  <a:srgbClr val="004C9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FACILITÉ D'INSTALLATION ET D'ENTRETIEN</a:t>
            </a:r>
            <a:endParaRPr lang="it-IT" altLang="it-IT" sz="1600" dirty="0">
              <a:solidFill>
                <a:srgbClr val="004C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Raccords hydrauliques à bride </a:t>
            </a:r>
            <a:r>
              <a:rPr lang="fr-FR" altLang="it-IT" sz="1800" dirty="0" err="1">
                <a:ea typeface="Calibri" panose="020F0502020204030204" pitchFamily="34" charset="0"/>
                <a:cs typeface="Arial" panose="020B0604020202020204" pitchFamily="34" charset="0"/>
              </a:rPr>
              <a:t>Victaulic</a:t>
            </a:r>
            <a:r>
              <a:rPr lang="fr-FR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 DN 100 PN 16</a:t>
            </a:r>
            <a:r>
              <a:rPr lang="it-IT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961DF44-C754-267A-6807-BA5D9E634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888" y="955074"/>
            <a:ext cx="5961112" cy="4233372"/>
          </a:xfrm>
          <a:prstGeom prst="rect">
            <a:avLst/>
          </a:prstGeom>
        </p:spPr>
      </p:pic>
      <p:sp>
        <p:nvSpPr>
          <p:cNvPr id="19458" name="Rectangle 6">
            <a:extLst>
              <a:ext uri="{FF2B5EF4-FFF2-40B4-BE49-F238E27FC236}">
                <a16:creationId xmlns:a16="http://schemas.microsoft.com/office/drawing/2014/main" id="{7F18D969-916A-3747-17F2-15F18C626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188913"/>
            <a:ext cx="8753165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fr-FR" altLang="it-IT" dirty="0">
                <a:cs typeface="Arial" panose="020B0604020202020204" pitchFamily="34" charset="0"/>
              </a:rPr>
              <a:t>GÉNÉRATEURS À CONDENSATION HAUTE PUISSANCE</a:t>
            </a:r>
            <a:endParaRPr lang="it-IT" altLang="it-IT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9461" name="CasellaDiTesto 2">
            <a:extLst>
              <a:ext uri="{FF2B5EF4-FFF2-40B4-BE49-F238E27FC236}">
                <a16:creationId xmlns:a16="http://schemas.microsoft.com/office/drawing/2014/main" id="{BAB07283-0D4B-48FB-1374-C2C1AE6A3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87001"/>
            <a:ext cx="99060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it-IT" sz="2100" dirty="0">
                <a:solidFill>
                  <a:srgbClr val="004C9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PERTE DE CHARGE DES ÉCHANGEURS DE CHALEUR MEGA</a:t>
            </a:r>
            <a:r>
              <a:rPr lang="it-IT" altLang="it-IT" sz="2100" dirty="0">
                <a:solidFill>
                  <a:srgbClr val="004C9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Raccords hydrauliques à bride </a:t>
            </a:r>
            <a:r>
              <a:rPr lang="fr-FR" altLang="it-IT" sz="1800" dirty="0" err="1">
                <a:ea typeface="Calibri" panose="020F0502020204030204" pitchFamily="34" charset="0"/>
                <a:cs typeface="Arial" panose="020B0604020202020204" pitchFamily="34" charset="0"/>
              </a:rPr>
              <a:t>Victaulic</a:t>
            </a:r>
            <a:r>
              <a:rPr lang="fr-FR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 DN 100 PN 16</a:t>
            </a:r>
            <a:endParaRPr lang="it-IT" altLang="it-IT" sz="18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891D94-BEC6-AEB1-D85A-5CDD7AD24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1268760"/>
            <a:ext cx="3457575" cy="34480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Immagine 5" descr="Immagine che contiene apparecchio&#10;&#10;Descrizione generata automaticamente">
            <a:extLst>
              <a:ext uri="{FF2B5EF4-FFF2-40B4-BE49-F238E27FC236}">
                <a16:creationId xmlns:a16="http://schemas.microsoft.com/office/drawing/2014/main" id="{E977AFA3-0AD2-9A2F-B2E7-D7A76E592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8907" y="1600050"/>
            <a:ext cx="2911751" cy="2909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1B3AB4B-3A5E-F1C2-FF0B-81AEFBF1F480}"/>
              </a:ext>
            </a:extLst>
          </p:cNvPr>
          <p:cNvCxnSpPr>
            <a:cxnSpLocks/>
          </p:cNvCxnSpPr>
          <p:nvPr/>
        </p:nvCxnSpPr>
        <p:spPr>
          <a:xfrm flipH="1" flipV="1">
            <a:off x="3608190" y="1600051"/>
            <a:ext cx="3000994" cy="67682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9" name="CasellaDiTesto 2">
            <a:extLst>
              <a:ext uri="{FF2B5EF4-FFF2-40B4-BE49-F238E27FC236}">
                <a16:creationId xmlns:a16="http://schemas.microsoft.com/office/drawing/2014/main" id="{B53A2303-A918-E34A-3ACD-AA25A8B14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41264"/>
            <a:ext cx="9906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it-IT" sz="2800" dirty="0">
                <a:solidFill>
                  <a:srgbClr val="004C9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FACILITÉ D'INSTALLATION ET D'ENTRETIEN</a:t>
            </a:r>
            <a:endParaRPr lang="it-IT" altLang="it-IT" sz="1600" dirty="0">
              <a:solidFill>
                <a:srgbClr val="004C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it-IT" sz="1800" spc="-30" dirty="0">
                <a:ea typeface="Calibri" panose="020F0502020204030204" pitchFamily="34" charset="0"/>
                <a:cs typeface="Arial" panose="020B0604020202020204" pitchFamily="34" charset="0"/>
              </a:rPr>
              <a:t>Appareil certifié à la fois pour chambre étanche (type C) et pour chambre ouverte (type B</a:t>
            </a:r>
            <a:r>
              <a:rPr lang="fr-FR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it-IT" altLang="it-IT" sz="18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510" name="Immagine 11" descr="Immagine che contiene bianco, elettrodomestico&#10;&#10;Descrizione generata automaticamente">
            <a:extLst>
              <a:ext uri="{FF2B5EF4-FFF2-40B4-BE49-F238E27FC236}">
                <a16:creationId xmlns:a16="http://schemas.microsoft.com/office/drawing/2014/main" id="{B85E5DBF-3871-4D2E-2C7B-573EC69D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19" y="1196752"/>
            <a:ext cx="2687638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26E5FECD-CB6C-142F-89D2-24091994D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188913"/>
            <a:ext cx="8753165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fr-FR" altLang="it-IT" dirty="0">
                <a:cs typeface="Arial" panose="020B0604020202020204" pitchFamily="34" charset="0"/>
              </a:rPr>
              <a:t>GÉNÉRATEURS À CONDENSATION HAUTE PUISSANCE</a:t>
            </a:r>
            <a:endParaRPr lang="it-IT" altLang="it-IT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7BE27CBB-6518-2F6A-A9E1-EF2FFFC02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484784"/>
            <a:ext cx="8235950" cy="2597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531" name="CasellaDiTesto 2">
            <a:extLst>
              <a:ext uri="{FF2B5EF4-FFF2-40B4-BE49-F238E27FC236}">
                <a16:creationId xmlns:a16="http://schemas.microsoft.com/office/drawing/2014/main" id="{8D3F6162-D99F-9B9A-8A9F-17DB5C806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41168"/>
            <a:ext cx="9906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it-IT" sz="2800" dirty="0">
                <a:solidFill>
                  <a:srgbClr val="004C9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PANNEAU D'AFFICHAGE ÉCRAN ESCAMOTABLE</a:t>
            </a:r>
            <a:endParaRPr lang="it-IT" altLang="it-IT" sz="2800" dirty="0">
              <a:solidFill>
                <a:srgbClr val="004C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sz="2800" dirty="0">
                <a:cs typeface="Arial" panose="020B0604020202020204" pitchFamily="34" charset="0"/>
              </a:rPr>
              <a:t>CONCEPTION BREVETÉE</a:t>
            </a:r>
            <a:endParaRPr lang="it-IT" altLang="it-IT" sz="28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40BC2580-806C-BD31-4203-6F2C017E9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188913"/>
            <a:ext cx="8753165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fr-FR" altLang="it-IT" dirty="0">
                <a:cs typeface="Arial" panose="020B0604020202020204" pitchFamily="34" charset="0"/>
              </a:rPr>
              <a:t>GÉNÉRATEURS À CONDENSATION HAUTE PUISSANCE</a:t>
            </a:r>
            <a:endParaRPr lang="it-IT" altLang="it-IT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B48808A4-59FF-C656-12E5-6DD46D590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188913"/>
            <a:ext cx="8753165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fr-FR" altLang="it-IT" dirty="0">
                <a:cs typeface="Arial" panose="020B0604020202020204" pitchFamily="34" charset="0"/>
              </a:rPr>
              <a:t>GÉNÉRATEURS À CONDENSATION HAUTE PUISSANCE</a:t>
            </a:r>
            <a:endParaRPr lang="it-IT" altLang="it-IT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3555" name="Immagine 5">
            <a:extLst>
              <a:ext uri="{FF2B5EF4-FFF2-40B4-BE49-F238E27FC236}">
                <a16:creationId xmlns:a16="http://schemas.microsoft.com/office/drawing/2014/main" id="{4D33C904-8CAF-7888-7411-7826CD40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29" y="2007595"/>
            <a:ext cx="4487176" cy="241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CasellaDiTesto 7">
            <a:extLst>
              <a:ext uri="{FF2B5EF4-FFF2-40B4-BE49-F238E27FC236}">
                <a16:creationId xmlns:a16="http://schemas.microsoft.com/office/drawing/2014/main" id="{1816C301-825B-83A2-D1C5-3DCE219BC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009" y="1760434"/>
            <a:ext cx="4700834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4163" indent="-284163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it-IT" altLang="it-IT" sz="1800" dirty="0" err="1">
                <a:ea typeface="Calibri" panose="020F0502020204030204" pitchFamily="34" charset="0"/>
                <a:cs typeface="Arial" panose="020B0604020202020204" pitchFamily="34" charset="0"/>
              </a:rPr>
              <a:t>Écran</a:t>
            </a:r>
            <a:r>
              <a:rPr lang="it-IT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ea typeface="Calibri" panose="020F0502020204030204" pitchFamily="34" charset="0"/>
                <a:cs typeface="Arial" panose="020B0604020202020204" pitchFamily="34" charset="0"/>
              </a:rPr>
              <a:t>tactile</a:t>
            </a:r>
            <a:r>
              <a:rPr lang="it-IT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it-IT" altLang="it-IT" sz="1800" dirty="0" err="1">
                <a:ea typeface="Calibri" panose="020F0502020204030204" pitchFamily="34" charset="0"/>
                <a:cs typeface="Arial" panose="020B0604020202020204" pitchFamily="34" charset="0"/>
              </a:rPr>
              <a:t>pouces</a:t>
            </a:r>
            <a:endParaRPr lang="it-IT" altLang="it-IT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Clr>
                <a:srgbClr val="FF0000"/>
              </a:buClr>
            </a:pPr>
            <a:endParaRPr lang="it-IT" altLang="it-IT" sz="1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it-IT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Interface intuitive</a:t>
            </a:r>
          </a:p>
          <a:p>
            <a:pPr marL="0" indent="0" algn="just">
              <a:buClr>
                <a:srgbClr val="FF0000"/>
              </a:buClr>
            </a:pPr>
            <a:endParaRPr lang="it-IT" altLang="it-IT" sz="1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it-IT" altLang="it-IT" sz="1800" dirty="0" err="1">
                <a:ea typeface="Calibri" panose="020F0502020204030204" pitchFamily="34" charset="0"/>
                <a:cs typeface="Arial" panose="020B0604020202020204" pitchFamily="34" charset="0"/>
              </a:rPr>
              <a:t>Contrôle</a:t>
            </a:r>
            <a:r>
              <a:rPr lang="it-IT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 0-10V</a:t>
            </a:r>
          </a:p>
          <a:p>
            <a:pPr marL="0" indent="0" algn="just">
              <a:buClr>
                <a:srgbClr val="FF0000"/>
              </a:buClr>
            </a:pPr>
            <a:endParaRPr lang="it-IT" altLang="it-IT" sz="1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it-IT" altLang="it-IT" sz="1800" dirty="0" err="1">
                <a:ea typeface="Calibri" panose="020F0502020204030204" pitchFamily="34" charset="0"/>
                <a:cs typeface="Arial" panose="020B0604020202020204" pitchFamily="34" charset="0"/>
              </a:rPr>
              <a:t>Dialogue</a:t>
            </a:r>
            <a:r>
              <a:rPr lang="it-IT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dirty="0" err="1">
                <a:ea typeface="Calibri" panose="020F0502020204030204" pitchFamily="34" charset="0"/>
                <a:cs typeface="Arial" panose="020B0604020202020204" pitchFamily="34" charset="0"/>
              </a:rPr>
              <a:t>Modbus</a:t>
            </a:r>
            <a:endParaRPr lang="it-IT" altLang="it-IT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Clr>
                <a:srgbClr val="FF0000"/>
              </a:buClr>
            </a:pPr>
            <a:endParaRPr lang="it-IT" altLang="it-IT" sz="1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it-IT" altLang="it-IT" sz="1800" dirty="0" err="1">
                <a:ea typeface="Calibri" panose="020F0502020204030204" pitchFamily="34" charset="0"/>
                <a:cs typeface="Arial" panose="020B0604020202020204" pitchFamily="34" charset="0"/>
              </a:rPr>
              <a:t>Gestion</a:t>
            </a:r>
            <a:r>
              <a:rPr lang="it-IT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 des </a:t>
            </a:r>
            <a:r>
              <a:rPr lang="it-IT" altLang="it-IT" sz="1800" dirty="0" err="1">
                <a:ea typeface="Calibri" panose="020F0502020204030204" pitchFamily="34" charset="0"/>
                <a:cs typeface="Arial" panose="020B0604020202020204" pitchFamily="34" charset="0"/>
              </a:rPr>
              <a:t>cascades</a:t>
            </a:r>
            <a:endParaRPr lang="it-IT" altLang="it-IT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Clr>
                <a:srgbClr val="FF0000"/>
              </a:buClr>
            </a:pPr>
            <a:endParaRPr lang="it-IT" altLang="it-IT" sz="1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r-FR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Permet l'affichage et le réglage du fonctionnement, des températures et des erreurs</a:t>
            </a:r>
            <a:endParaRPr lang="it-IT" altLang="it-IT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altLang="it-IT" sz="18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557" name="CasellaDiTesto 2">
            <a:extLst>
              <a:ext uri="{FF2B5EF4-FFF2-40B4-BE49-F238E27FC236}">
                <a16:creationId xmlns:a16="http://schemas.microsoft.com/office/drawing/2014/main" id="{9D4888F3-9BDA-23F5-5DEC-339D769C1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2" y="5113315"/>
            <a:ext cx="990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2800" dirty="0">
                <a:solidFill>
                  <a:srgbClr val="004C9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ÉLECTRONIQUE DE POINTE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FF49A5C6-C9C7-FAC8-F5E0-01B43DB23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188913"/>
            <a:ext cx="8753165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fr-FR" altLang="it-IT" dirty="0">
                <a:cs typeface="Arial" panose="020B0604020202020204" pitchFamily="34" charset="0"/>
              </a:rPr>
              <a:t>GÉNÉRATEURS À CONDENSATION HAUTE PUISSANCE</a:t>
            </a:r>
            <a:endParaRPr lang="it-IT" altLang="it-IT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24579" name="Gruppo 1">
            <a:extLst>
              <a:ext uri="{FF2B5EF4-FFF2-40B4-BE49-F238E27FC236}">
                <a16:creationId xmlns:a16="http://schemas.microsoft.com/office/drawing/2014/main" id="{45F29C7E-2F90-DC33-9331-93356C5CA36E}"/>
              </a:ext>
            </a:extLst>
          </p:cNvPr>
          <p:cNvGrpSpPr>
            <a:grpSpLocks/>
          </p:cNvGrpSpPr>
          <p:nvPr/>
        </p:nvGrpSpPr>
        <p:grpSpPr bwMode="auto">
          <a:xfrm>
            <a:off x="610262" y="1844824"/>
            <a:ext cx="8585200" cy="1944688"/>
            <a:chOff x="920750" y="3109096"/>
            <a:chExt cx="7635759" cy="1728314"/>
          </a:xfrm>
        </p:grpSpPr>
        <p:pic>
          <p:nvPicPr>
            <p:cNvPr id="24581" name="Immagine 6" descr="Immagine che contiene testo, interni, elettrodomestico&#10;&#10;Descrizione generata automaticamente">
              <a:extLst>
                <a:ext uri="{FF2B5EF4-FFF2-40B4-BE49-F238E27FC236}">
                  <a16:creationId xmlns:a16="http://schemas.microsoft.com/office/drawing/2014/main" id="{4C9FC122-948A-799C-2160-D45F1F06D9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034" y="3109096"/>
              <a:ext cx="1072475" cy="1725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Immagine 6" descr="Immagine che contiene testo, interni, elettrodomestico&#10;&#10;Descrizione generata automaticamente">
              <a:extLst>
                <a:ext uri="{FF2B5EF4-FFF2-40B4-BE49-F238E27FC236}">
                  <a16:creationId xmlns:a16="http://schemas.microsoft.com/office/drawing/2014/main" id="{194B397D-AFDB-D448-3701-5B7AA9CC0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8737" y="3109096"/>
              <a:ext cx="1072475" cy="1725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Immagine 5" descr="Immagine che contiene testo, interni, elettrodomestico&#10;&#10;Descrizione generata automaticamente">
              <a:extLst>
                <a:ext uri="{FF2B5EF4-FFF2-40B4-BE49-F238E27FC236}">
                  <a16:creationId xmlns:a16="http://schemas.microsoft.com/office/drawing/2014/main" id="{25293204-F528-3A85-2F2B-16B310266D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705" y="3109096"/>
              <a:ext cx="1072475" cy="1725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Immagine 5" descr="Immagine che contiene testo, interni, elettrodomestico&#10;&#10;Descrizione generata automaticamente">
              <a:extLst>
                <a:ext uri="{FF2B5EF4-FFF2-40B4-BE49-F238E27FC236}">
                  <a16:creationId xmlns:a16="http://schemas.microsoft.com/office/drawing/2014/main" id="{9C876FCF-76DC-960C-37DF-01A5766834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408" y="3109096"/>
              <a:ext cx="1072475" cy="1725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5" name="Immagine 4" descr="Immagine che contiene testo, interni, elettrodomestico&#10;&#10;Descrizione generata automaticamente">
              <a:extLst>
                <a:ext uri="{FF2B5EF4-FFF2-40B4-BE49-F238E27FC236}">
                  <a16:creationId xmlns:a16="http://schemas.microsoft.com/office/drawing/2014/main" id="{10083CA3-9194-4383-4D4D-FE4057987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376" y="3109096"/>
              <a:ext cx="1072475" cy="1725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6" name="Immagine 4" descr="Immagine che contiene testo, interni, elettrodomestico&#10;&#10;Descrizione generata automaticamente">
              <a:extLst>
                <a:ext uri="{FF2B5EF4-FFF2-40B4-BE49-F238E27FC236}">
                  <a16:creationId xmlns:a16="http://schemas.microsoft.com/office/drawing/2014/main" id="{CAA6A0B6-2EDE-E9DC-24E2-3E6DBE8BA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079" y="3111500"/>
              <a:ext cx="1072475" cy="1725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7" name="Immagine 3" descr="Immagine che contiene testo, interni, elettrodomestico&#10;&#10;Descrizione generata automaticamente">
              <a:extLst>
                <a:ext uri="{FF2B5EF4-FFF2-40B4-BE49-F238E27FC236}">
                  <a16:creationId xmlns:a16="http://schemas.microsoft.com/office/drawing/2014/main" id="{ECF328AF-06D7-FC3D-1FD4-445A48053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047" y="3111500"/>
              <a:ext cx="1072475" cy="1725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8" name="Immagine 3" descr="Immagine che contiene testo, interni, elettrodomestico&#10;&#10;Descrizione generata automaticamente">
              <a:extLst>
                <a:ext uri="{FF2B5EF4-FFF2-40B4-BE49-F238E27FC236}">
                  <a16:creationId xmlns:a16="http://schemas.microsoft.com/office/drawing/2014/main" id="{2114318B-92F6-E95C-A2E0-0210F710E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50" y="3111500"/>
              <a:ext cx="1072475" cy="1725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0" name="CasellaDiTesto 2">
            <a:extLst>
              <a:ext uri="{FF2B5EF4-FFF2-40B4-BE49-F238E27FC236}">
                <a16:creationId xmlns:a16="http://schemas.microsoft.com/office/drawing/2014/main" id="{CBD3D8CB-5529-6C8F-024F-C820BD5E1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49080"/>
            <a:ext cx="9906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it-IT" sz="2800" dirty="0">
                <a:solidFill>
                  <a:srgbClr val="004C9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CASCADE JUSQU'À 8 MW</a:t>
            </a:r>
            <a:endParaRPr lang="it-IT" altLang="it-IT" sz="1600" dirty="0">
              <a:solidFill>
                <a:srgbClr val="004C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Mise en cascade de jusqu'à 8 unités</a:t>
            </a:r>
            <a:endParaRPr lang="it-IT" altLang="it-IT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Possibilité de configurer deux maîtres, dont l'un est redondant</a:t>
            </a:r>
            <a:endParaRPr lang="it-IT" altLang="it-IT" sz="18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F99864-ED7C-A344-19DC-10FE67FE4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832" y="1416312"/>
            <a:ext cx="6285683" cy="44012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4C99"/>
                </a:solidFill>
                <a:cs typeface="Arial" panose="020B0604020202020204" pitchFamily="34" charset="0"/>
              </a:rPr>
              <a:t>TROIS MODÈLES HAUTE TECHNOLOGIE :</a:t>
            </a:r>
            <a:endParaRPr lang="it-IT" sz="2800" dirty="0">
              <a:solidFill>
                <a:srgbClr val="004C99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800" dirty="0">
                <a:solidFill>
                  <a:srgbClr val="004C9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495 kW, 750 kW, 1100 kW</a:t>
            </a:r>
            <a:endParaRPr lang="it-IT" sz="2800" dirty="0">
              <a:solidFill>
                <a:srgbClr val="004C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it-IT" sz="1800" dirty="0">
              <a:solidFill>
                <a:srgbClr val="004C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49" indent="-285749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fr-FR" sz="1900" spc="-30" dirty="0">
                <a:ea typeface="Calibri" panose="020F0502020204030204" pitchFamily="34" charset="0"/>
                <a:cs typeface="Arial" panose="020B0604020202020204" pitchFamily="34" charset="0"/>
              </a:rPr>
              <a:t>Breveté et entièrement fabriqué par </a:t>
            </a:r>
            <a:r>
              <a:rPr lang="en-US" sz="1900" spc="-30" dirty="0">
                <a:ea typeface="Calibri" panose="020F0502020204030204" pitchFamily="34" charset="0"/>
                <a:cs typeface="Arial" panose="020B0604020202020204" pitchFamily="34" charset="0"/>
              </a:rPr>
              <a:t>Cosmogas</a:t>
            </a:r>
          </a:p>
          <a:p>
            <a:pPr>
              <a:buClr>
                <a:srgbClr val="FF0000"/>
              </a:buClr>
              <a:defRPr/>
            </a:pPr>
            <a:endParaRPr lang="it-IT" sz="1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49" indent="-285749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fr-FR" altLang="it-IT" sz="1900" dirty="0">
                <a:cs typeface="Arial" panose="020B0604020202020204" pitchFamily="34" charset="0"/>
              </a:rPr>
              <a:t>Pression maximale de 11 bars</a:t>
            </a:r>
            <a:endParaRPr lang="it-IT" altLang="it-IT" sz="1900" dirty="0"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defRPr/>
            </a:pPr>
            <a:endParaRPr lang="it-IT" altLang="it-IT" sz="1000" dirty="0">
              <a:cs typeface="Arial" panose="020B0604020202020204" pitchFamily="34" charset="0"/>
            </a:endParaRPr>
          </a:p>
          <a:p>
            <a:pPr marL="285749" indent="-285749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fr-FR" sz="1900" dirty="0">
                <a:cs typeface="Arial" panose="020B0604020202020204" pitchFamily="34" charset="0"/>
              </a:rPr>
              <a:t>Faibles émissions de CO2 et de NOx (classe 6)</a:t>
            </a:r>
            <a:endParaRPr lang="it-IT" sz="1900" dirty="0"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defRPr/>
            </a:pPr>
            <a:endParaRPr lang="it-IT" sz="1000" dirty="0">
              <a:cs typeface="Arial" panose="020B0604020202020204" pitchFamily="34" charset="0"/>
            </a:endParaRPr>
          </a:p>
          <a:p>
            <a:pPr marL="285749" indent="-285749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it-IT" sz="1900" dirty="0" err="1">
                <a:cs typeface="Arial" panose="020B0604020202020204" pitchFamily="34" charset="0"/>
              </a:rPr>
              <a:t>Plage</a:t>
            </a:r>
            <a:r>
              <a:rPr lang="it-IT" sz="1900" dirty="0">
                <a:cs typeface="Arial" panose="020B0604020202020204" pitchFamily="34" charset="0"/>
              </a:rPr>
              <a:t> de </a:t>
            </a:r>
            <a:r>
              <a:rPr lang="it-IT" sz="1900" dirty="0" err="1">
                <a:cs typeface="Arial" panose="020B0604020202020204" pitchFamily="34" charset="0"/>
              </a:rPr>
              <a:t>modulation</a:t>
            </a:r>
            <a:r>
              <a:rPr lang="it-IT" sz="1900" dirty="0">
                <a:cs typeface="Arial" panose="020B0604020202020204" pitchFamily="34" charset="0"/>
              </a:rPr>
              <a:t> 1:5</a:t>
            </a:r>
          </a:p>
          <a:p>
            <a:pPr>
              <a:buClr>
                <a:srgbClr val="FF0000"/>
              </a:buClr>
              <a:defRPr/>
            </a:pPr>
            <a:endParaRPr lang="it-IT" sz="1000" dirty="0">
              <a:cs typeface="Arial" panose="020B0604020202020204" pitchFamily="34" charset="0"/>
            </a:endParaRPr>
          </a:p>
          <a:p>
            <a:pPr marL="285749" indent="-285749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fr-FR" altLang="it-IT" sz="1900" dirty="0">
                <a:cs typeface="Arial" panose="020B0604020202020204" pitchFamily="34" charset="0"/>
              </a:rPr>
              <a:t>PRÊT POUR LE </a:t>
            </a:r>
          </a:p>
          <a:p>
            <a:pPr>
              <a:buClr>
                <a:srgbClr val="FF0000"/>
              </a:buClr>
              <a:defRPr/>
            </a:pPr>
            <a:r>
              <a:rPr lang="fr-FR" altLang="it-IT" sz="1900" dirty="0">
                <a:cs typeface="Arial" panose="020B0604020202020204" pitchFamily="34" charset="0"/>
              </a:rPr>
              <a:t>    MÉLANGE D'HYDROGÈNE</a:t>
            </a:r>
            <a:endParaRPr lang="it-IT" altLang="it-IT" sz="1900" dirty="0">
              <a:cs typeface="Arial" panose="020B0604020202020204" pitchFamily="34" charset="0"/>
            </a:endParaRPr>
          </a:p>
          <a:p>
            <a:pPr marL="285749" indent="-285749">
              <a:buFont typeface="Wingdings" panose="05000000000000000000" pitchFamily="2" charset="2"/>
              <a:buChar char="ü"/>
              <a:defRPr/>
            </a:pPr>
            <a:endParaRPr lang="it-IT" altLang="it-IT" dirty="0">
              <a:cs typeface="Arial" panose="020B0604020202020204" pitchFamily="34" charset="0"/>
            </a:endParaRPr>
          </a:p>
        </p:txBody>
      </p:sp>
      <p:pic>
        <p:nvPicPr>
          <p:cNvPr id="6148" name="Immagine 3" descr="Immagine che contiene testo, interni, elettrodomestico&#10;&#10;Descrizione generata automaticamente">
            <a:extLst>
              <a:ext uri="{FF2B5EF4-FFF2-40B4-BE49-F238E27FC236}">
                <a16:creationId xmlns:a16="http://schemas.microsoft.com/office/drawing/2014/main" id="{3CACD255-6EE1-7E5B-2B9B-6510D8A1E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412776"/>
            <a:ext cx="2855912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BB20908C-0596-9EF8-93B3-6A170C662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88640"/>
            <a:ext cx="8418523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fr-FR" altLang="it-IT" dirty="0">
                <a:cs typeface="Arial" panose="020B0604020202020204" pitchFamily="34" charset="0"/>
              </a:rPr>
              <a:t>GÉNÉRATEURS À CONDENSATION HAUTE PUISSANCE</a:t>
            </a:r>
            <a:endParaRPr lang="it-IT" altLang="it-IT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89F79494-8E67-4D25-B5B5-EB934494B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01272" y="4441721"/>
            <a:ext cx="1909049" cy="17281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interni, cucina, apparecchio, ingombro&#10;&#10;Descrizione generata automaticamente">
            <a:extLst>
              <a:ext uri="{FF2B5EF4-FFF2-40B4-BE49-F238E27FC236}">
                <a16:creationId xmlns:a16="http://schemas.microsoft.com/office/drawing/2014/main" id="{86698761-F8E8-16FF-DE44-6DEB55EFF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28" y="2840645"/>
            <a:ext cx="4457890" cy="3281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st="5000" dir="5400000" sy="-100000" algn="bl" rotWithShape="0"/>
          </a:effectLst>
        </p:spPr>
      </p:pic>
      <p:pic>
        <p:nvPicPr>
          <p:cNvPr id="5" name="Immagine 4" descr="Immagine che contiene cielo, terra, esterni, montagna&#10;&#10;Descrizione generata automaticamente">
            <a:extLst>
              <a:ext uri="{FF2B5EF4-FFF2-40B4-BE49-F238E27FC236}">
                <a16:creationId xmlns:a16="http://schemas.microsoft.com/office/drawing/2014/main" id="{653EACD8-2292-C95E-A59A-185F8554F4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98" b="21847"/>
          <a:stretch/>
        </p:blipFill>
        <p:spPr>
          <a:xfrm>
            <a:off x="5115882" y="2794816"/>
            <a:ext cx="4457890" cy="3327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st="5000" dir="5400000" sy="-100000" algn="bl" rotWithShape="0"/>
          </a:effectLst>
        </p:spPr>
      </p:pic>
      <p:sp>
        <p:nvSpPr>
          <p:cNvPr id="7173" name="CasellaDiTesto 5">
            <a:extLst>
              <a:ext uri="{FF2B5EF4-FFF2-40B4-BE49-F238E27FC236}">
                <a16:creationId xmlns:a16="http://schemas.microsoft.com/office/drawing/2014/main" id="{E43048DB-0A45-AA59-BD3E-3C1BFA483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9213"/>
            <a:ext cx="9906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it-IT" dirty="0">
                <a:solidFill>
                  <a:srgbClr val="004C9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 MÊME MODÈLE POUR L'INTÉRIEUR ET L'EXTÉRIEUR</a:t>
            </a:r>
            <a:endParaRPr lang="it-IT" altLang="it-IT" dirty="0">
              <a:solidFill>
                <a:srgbClr val="004C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it-IT" dirty="0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À LA FOIS UNE CHAUDIÈRE POUR LE CHAUFFAGE</a:t>
            </a:r>
            <a:endParaRPr lang="it-IT" altLang="it-IT" dirty="0">
              <a:solidFill>
                <a:srgbClr val="00B05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it-IT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ET UN CHAUFFE-EAU POUR L'ECS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82B63150-F616-6259-1636-60CF902F3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88640"/>
            <a:ext cx="8418523" cy="119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fr-FR" altLang="it-IT" dirty="0">
                <a:cs typeface="Arial" panose="020B0604020202020204" pitchFamily="34" charset="0"/>
              </a:rPr>
              <a:t>GÉNÉRATEURS À CONDENSATION HAUTE PUISSANCE</a:t>
            </a:r>
            <a:endParaRPr lang="it-IT" altLang="it-IT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endParaRPr lang="it-IT" altLang="it-IT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Immagine 4" descr="Immagine che contiene colorato&#10;&#10;Descrizione generata automaticamente">
            <a:extLst>
              <a:ext uri="{FF2B5EF4-FFF2-40B4-BE49-F238E27FC236}">
                <a16:creationId xmlns:a16="http://schemas.microsoft.com/office/drawing/2014/main" id="{EFF0FBE6-0A17-E5E4-39CE-406F03FA9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844824"/>
            <a:ext cx="580548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asellaDiTesto 2">
            <a:extLst>
              <a:ext uri="{FF2B5EF4-FFF2-40B4-BE49-F238E27FC236}">
                <a16:creationId xmlns:a16="http://schemas.microsoft.com/office/drawing/2014/main" id="{FB1A0273-FC41-68CA-8F74-96BB02676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048" y="1729696"/>
            <a:ext cx="4392488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 1100</a:t>
            </a:r>
          </a:p>
          <a:p>
            <a:endParaRPr lang="it-IT" altLang="it-IT" sz="1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altLang="it-IT" sz="1800" b="0" dirty="0">
                <a:ea typeface="Calibri" panose="020F0502020204030204" pitchFamily="34" charset="0"/>
                <a:cs typeface="Arial" panose="020B0604020202020204" pitchFamily="34" charset="0"/>
              </a:rPr>
              <a:t>Il est le résultat d'une longue étude menée par le Département Recherche et Développement de Cosmogas en collaboration avec le Département d'Ingénierie Industrielle de l'Université de Bologne.</a:t>
            </a:r>
            <a:endParaRPr lang="it-IT" altLang="it-IT" b="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197" name="AutoShape 4" descr="Università di Bologna - Wikipedia">
            <a:extLst>
              <a:ext uri="{FF2B5EF4-FFF2-40B4-BE49-F238E27FC236}">
                <a16:creationId xmlns:a16="http://schemas.microsoft.com/office/drawing/2014/main" id="{7FCAE511-A7F4-1955-2466-FA905D28FA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16825" y="4711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/>
          </a:p>
        </p:txBody>
      </p:sp>
      <p:pic>
        <p:nvPicPr>
          <p:cNvPr id="8198" name="Picture 10" descr="24 cfu UNIBO - Alma Mater Studiorum - Università di Bologna | 24-cfu.it">
            <a:extLst>
              <a:ext uri="{FF2B5EF4-FFF2-40B4-BE49-F238E27FC236}">
                <a16:creationId xmlns:a16="http://schemas.microsoft.com/office/drawing/2014/main" id="{EF1C6BA2-3648-EE7C-E682-6154CD726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394335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2CB0BFCE-8EB7-B286-178D-4740F6666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88640"/>
            <a:ext cx="8418523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fr-FR" altLang="it-IT" dirty="0">
                <a:cs typeface="Arial" panose="020B0604020202020204" pitchFamily="34" charset="0"/>
              </a:rPr>
              <a:t>GÉNÉRATEURS À CONDENSATION HAUTE PUISSANCE</a:t>
            </a:r>
            <a:endParaRPr lang="it-IT" altLang="it-IT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asellaDiTesto 2">
            <a:extLst>
              <a:ext uri="{FF2B5EF4-FFF2-40B4-BE49-F238E27FC236}">
                <a16:creationId xmlns:a16="http://schemas.microsoft.com/office/drawing/2014/main" id="{08EDFA31-0356-9DB8-3EE7-80E701144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36452"/>
            <a:ext cx="9906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it-IT" sz="2800" dirty="0">
                <a:solidFill>
                  <a:srgbClr val="004C9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FACILITÉ D'INSTALLATION ET D'ENTRETIEN</a:t>
            </a:r>
            <a:endParaRPr lang="it-IT" altLang="it-IT" sz="1600" dirty="0">
              <a:solidFill>
                <a:srgbClr val="004C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Dimensions réduites (passe par une porte) et faible poids 1150 kg (modèle 1100 kW)</a:t>
            </a:r>
            <a:endParaRPr lang="en-US" altLang="it-IT" sz="18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Elemento grafico 3">
            <a:extLst>
              <a:ext uri="{FF2B5EF4-FFF2-40B4-BE49-F238E27FC236}">
                <a16:creationId xmlns:a16="http://schemas.microsoft.com/office/drawing/2014/main" id="{CDBD3FD0-C00D-6986-1A98-DB9FA36EC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40" y="1255034"/>
            <a:ext cx="2319337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magine 3" descr="Immagine che contiene testo, interni, elettrodomestico&#10;&#10;Descrizione generata automaticamente">
            <a:extLst>
              <a:ext uri="{FF2B5EF4-FFF2-40B4-BE49-F238E27FC236}">
                <a16:creationId xmlns:a16="http://schemas.microsoft.com/office/drawing/2014/main" id="{B86324BA-9206-9A33-12DD-8E58AAEDE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3"/>
          <a:stretch>
            <a:fillRect/>
          </a:stretch>
        </p:blipFill>
        <p:spPr bwMode="auto">
          <a:xfrm>
            <a:off x="8191152" y="2164671"/>
            <a:ext cx="912813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Immagine 2">
            <a:extLst>
              <a:ext uri="{FF2B5EF4-FFF2-40B4-BE49-F238E27FC236}">
                <a16:creationId xmlns:a16="http://schemas.microsoft.com/office/drawing/2014/main" id="{00CB449C-54CC-50BB-5EBC-D178243EA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46" y="1504156"/>
            <a:ext cx="6516687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954AC001-F7FE-E241-A73F-09696889A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88640"/>
            <a:ext cx="8418523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fr-FR" altLang="it-IT" dirty="0">
                <a:cs typeface="Arial" panose="020B0604020202020204" pitchFamily="34" charset="0"/>
              </a:rPr>
              <a:t>GÉNÉRATEURS À CONDENSATION HAUTE PUISSANCE</a:t>
            </a:r>
            <a:endParaRPr lang="it-IT" altLang="it-IT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Immagine 11">
            <a:extLst>
              <a:ext uri="{FF2B5EF4-FFF2-40B4-BE49-F238E27FC236}">
                <a16:creationId xmlns:a16="http://schemas.microsoft.com/office/drawing/2014/main" id="{18F495BA-2F51-1744-C635-C9671BC6D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457776"/>
            <a:ext cx="4932362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6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5E52CED0-416A-967F-424B-043222073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1192" y="2331412"/>
            <a:ext cx="2689692" cy="2195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2F6253C-3C7E-BDE3-2B56-7FE3048D678C}"/>
              </a:ext>
            </a:extLst>
          </p:cNvPr>
          <p:cNvCxnSpPr>
            <a:cxnSpLocks/>
          </p:cNvCxnSpPr>
          <p:nvPr/>
        </p:nvCxnSpPr>
        <p:spPr>
          <a:xfrm flipH="1" flipV="1">
            <a:off x="3152800" y="2204864"/>
            <a:ext cx="3484439" cy="1181495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0" name="CasellaDiTesto 2">
            <a:extLst>
              <a:ext uri="{FF2B5EF4-FFF2-40B4-BE49-F238E27FC236}">
                <a16:creationId xmlns:a16="http://schemas.microsoft.com/office/drawing/2014/main" id="{4C31D355-F768-2E96-CE69-9ACBA7B9B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71697"/>
            <a:ext cx="9906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it-IT" sz="2800" dirty="0">
                <a:solidFill>
                  <a:srgbClr val="004C9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FACILITÉ D'INSTALLATION ET D'ENTRETIEN</a:t>
            </a:r>
            <a:endParaRPr lang="it-IT" altLang="it-IT" sz="1600" dirty="0">
              <a:solidFill>
                <a:srgbClr val="004C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it-IT" sz="1800" dirty="0">
                <a:ea typeface="Calibri" panose="020F0502020204030204" pitchFamily="34" charset="0"/>
                <a:cs typeface="Arial" panose="020B0604020202020204" pitchFamily="34" charset="0"/>
              </a:rPr>
              <a:t>Panneaux amovibles et crochets de levage repliables</a:t>
            </a:r>
            <a:endParaRPr lang="it-IT" altLang="it-IT" sz="18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B2D665A-A466-9EE2-8CDF-3FBF8A9B5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88640"/>
            <a:ext cx="8418523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fr-FR" altLang="it-IT" dirty="0">
                <a:cs typeface="Arial" panose="020B0604020202020204" pitchFamily="34" charset="0"/>
              </a:rPr>
              <a:t>GÉNÉRATEURS À CONDENSATION HAUTE PUISSANCE</a:t>
            </a:r>
            <a:endParaRPr lang="it-IT" altLang="it-IT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91DE6177-A2F0-5207-5350-93171CB2F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188913"/>
            <a:ext cx="8064500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it-IT" altLang="it-IT" dirty="0">
                <a:cs typeface="Arial" panose="020B0604020202020204" pitchFamily="34" charset="0"/>
              </a:rPr>
              <a:t>PRINCIPAUX COMPOSANTS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6530C2F-EE19-6CEF-0F65-315E9372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1196752"/>
            <a:ext cx="5213821" cy="52223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1B582A8-482F-2015-F03E-241FEC0F9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144" y="642144"/>
            <a:ext cx="3562350" cy="5334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>
            <a:extLst>
              <a:ext uri="{FF2B5EF4-FFF2-40B4-BE49-F238E27FC236}">
                <a16:creationId xmlns:a16="http://schemas.microsoft.com/office/drawing/2014/main" id="{53317C55-1EC5-CEC3-77B9-69F000789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188913"/>
            <a:ext cx="4352089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it-IT" altLang="it-IT" dirty="0">
                <a:cs typeface="Arial" panose="020B0604020202020204" pitchFamily="34" charset="0"/>
              </a:rPr>
              <a:t>PRINCIPAUX COMPOSANTS</a:t>
            </a:r>
          </a:p>
        </p:txBody>
      </p:sp>
      <p:sp>
        <p:nvSpPr>
          <p:cNvPr id="14339" name="CasellaDiTesto 2">
            <a:extLst>
              <a:ext uri="{FF2B5EF4-FFF2-40B4-BE49-F238E27FC236}">
                <a16:creationId xmlns:a16="http://schemas.microsoft.com/office/drawing/2014/main" id="{448DC4FD-D178-98A3-E37B-8F29685CF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017" y="2132854"/>
            <a:ext cx="4808984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4163" indent="-284163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 marL="361950" indent="-3619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r-FR" altLang="it-IT" sz="1900" dirty="0">
                <a:ea typeface="Calibri" panose="020F0502020204030204" pitchFamily="34" charset="0"/>
                <a:cs typeface="Arial" panose="020B0604020202020204" pitchFamily="34" charset="0"/>
              </a:rPr>
              <a:t>Brûleur plat entièrement métallique de type </a:t>
            </a:r>
            <a:r>
              <a:rPr lang="fr-FR" altLang="it-IT" sz="1900" dirty="0" err="1">
                <a:ea typeface="Calibri" panose="020F0502020204030204" pitchFamily="34" charset="0"/>
                <a:cs typeface="Arial" panose="020B0604020202020204" pitchFamily="34" charset="0"/>
              </a:rPr>
              <a:t>Fecralloy</a:t>
            </a:r>
            <a:endParaRPr lang="it-IT" altLang="it-IT" sz="19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1950" indent="-361950">
              <a:buClr>
                <a:srgbClr val="FF0000"/>
              </a:buClr>
            </a:pPr>
            <a:endParaRPr lang="it-IT" altLang="it-IT" sz="1000" b="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1950" indent="-3619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it-IT" altLang="it-IT" sz="1900" dirty="0" err="1">
                <a:cs typeface="Arial" panose="020B0604020202020204" pitchFamily="34" charset="0"/>
              </a:rPr>
              <a:t>Rendement</a:t>
            </a:r>
            <a:r>
              <a:rPr lang="it-IT" altLang="it-IT" sz="1900" dirty="0">
                <a:cs typeface="Arial" panose="020B0604020202020204" pitchFamily="34" charset="0"/>
              </a:rPr>
              <a:t> de </a:t>
            </a:r>
            <a:r>
              <a:rPr lang="it-IT" altLang="it-IT" sz="1900" dirty="0" err="1">
                <a:cs typeface="Arial" panose="020B0604020202020204" pitchFamily="34" charset="0"/>
              </a:rPr>
              <a:t>combustion</a:t>
            </a:r>
            <a:r>
              <a:rPr lang="it-IT" altLang="it-IT" sz="1900" dirty="0">
                <a:cs typeface="Arial" panose="020B0604020202020204" pitchFamily="34" charset="0"/>
              </a:rPr>
              <a:t> </a:t>
            </a:r>
            <a:r>
              <a:rPr lang="it-IT" altLang="it-IT" sz="1900" dirty="0" err="1">
                <a:cs typeface="Arial" panose="020B0604020202020204" pitchFamily="34" charset="0"/>
              </a:rPr>
              <a:t>élevé</a:t>
            </a:r>
            <a:endParaRPr lang="it-IT" altLang="it-IT" sz="1900" dirty="0">
              <a:cs typeface="Arial" panose="020B0604020202020204" pitchFamily="34" charset="0"/>
            </a:endParaRPr>
          </a:p>
          <a:p>
            <a:pPr marL="361950" indent="-361950">
              <a:buClr>
                <a:srgbClr val="FF0000"/>
              </a:buClr>
            </a:pPr>
            <a:endParaRPr lang="it-IT" altLang="it-IT" sz="1000" b="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1950" indent="-3619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fr-FR" altLang="it-IT" sz="1900" dirty="0">
                <a:ea typeface="Calibri" panose="020F0502020204030204" pitchFamily="34" charset="0"/>
                <a:cs typeface="Arial" panose="020B0604020202020204" pitchFamily="34" charset="0"/>
              </a:rPr>
              <a:t>Faibles émissions de CO et de NOx</a:t>
            </a:r>
            <a:endParaRPr lang="en-US" altLang="it-IT" sz="19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1950" indent="-361950">
              <a:buClr>
                <a:srgbClr val="FF0000"/>
              </a:buClr>
            </a:pPr>
            <a:endParaRPr lang="it-IT" altLang="it-IT" sz="1000" b="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1950" indent="-3619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it-IT" altLang="it-IT" sz="1900" dirty="0" err="1">
                <a:ea typeface="Calibri" panose="020F0502020204030204" pitchFamily="34" charset="0"/>
                <a:cs typeface="Arial" panose="020B0604020202020204" pitchFamily="34" charset="0"/>
              </a:rPr>
              <a:t>Plage</a:t>
            </a:r>
            <a:r>
              <a:rPr lang="it-IT" altLang="it-IT" sz="1900" dirty="0"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it-IT" altLang="it-IT" sz="1900" dirty="0" err="1">
                <a:ea typeface="Calibri" panose="020F0502020204030204" pitchFamily="34" charset="0"/>
                <a:cs typeface="Arial" panose="020B0604020202020204" pitchFamily="34" charset="0"/>
              </a:rPr>
              <a:t>modulation</a:t>
            </a:r>
            <a:r>
              <a:rPr lang="it-IT" altLang="it-IT" sz="1900" dirty="0">
                <a:ea typeface="Calibri" panose="020F0502020204030204" pitchFamily="34" charset="0"/>
                <a:cs typeface="Arial" panose="020B0604020202020204" pitchFamily="34" charset="0"/>
              </a:rPr>
              <a:t> 1:5</a:t>
            </a:r>
          </a:p>
        </p:txBody>
      </p:sp>
      <p:pic>
        <p:nvPicPr>
          <p:cNvPr id="14340" name="Immagine 7" descr="Immagine che contiene blu&#10;&#10;Descrizione generata automaticamente">
            <a:extLst>
              <a:ext uri="{FF2B5EF4-FFF2-40B4-BE49-F238E27FC236}">
                <a16:creationId xmlns:a16="http://schemas.microsoft.com/office/drawing/2014/main" id="{99D42E12-0A2C-555A-63DA-9965399F9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684406"/>
            <a:ext cx="467995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CasellaDiTesto 2">
            <a:extLst>
              <a:ext uri="{FF2B5EF4-FFF2-40B4-BE49-F238E27FC236}">
                <a16:creationId xmlns:a16="http://schemas.microsoft.com/office/drawing/2014/main" id="{E77D5985-C274-D7A0-0EE1-938D2D739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44399"/>
            <a:ext cx="990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it-IT" sz="2800" dirty="0">
                <a:solidFill>
                  <a:srgbClr val="004C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BRÛLEUR PLAT</a:t>
            </a:r>
            <a:endParaRPr lang="en-US" altLang="it-IT" sz="2800" dirty="0">
              <a:solidFill>
                <a:srgbClr val="004C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it-IT" sz="2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BREVETÉ</a:t>
            </a:r>
            <a:endParaRPr lang="it-IT" altLang="it-IT" sz="2800" dirty="0">
              <a:solidFill>
                <a:srgbClr val="004C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6">
            <a:extLst>
              <a:ext uri="{FF2B5EF4-FFF2-40B4-BE49-F238E27FC236}">
                <a16:creationId xmlns:a16="http://schemas.microsoft.com/office/drawing/2014/main" id="{28E084D7-13E2-BE5C-C526-D3DED5F7E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188913"/>
            <a:ext cx="8856662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D4D4D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it-IT" altLang="it-IT" sz="4000" dirty="0">
                <a:solidFill>
                  <a:srgbClr val="004C99"/>
                </a:solidFill>
                <a:cs typeface="Arial" panose="020B0604020202020204" pitchFamily="34" charset="0"/>
              </a:rPr>
              <a:t>MEGA</a:t>
            </a:r>
            <a:endParaRPr lang="it-IT" altLang="it-IT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it-IT" altLang="it-IT" dirty="0">
                <a:cs typeface="Arial" panose="020B0604020202020204" pitchFamily="34" charset="0"/>
              </a:rPr>
              <a:t>PRINCIPAUX COMPOSANTS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A7548B0-9EC1-D7A8-25CC-591053EF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60" y="1110253"/>
            <a:ext cx="3869256" cy="529755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A5A2738-8357-AC0E-A46E-5DD3CE086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136" y="2132856"/>
            <a:ext cx="3095625" cy="3038475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32854</TotalTime>
  <Words>422</Words>
  <Application>Microsoft Office PowerPoint</Application>
  <PresentationFormat>Format A4 (210 x 297 mm)</PresentationFormat>
  <Paragraphs>99</Paragraphs>
  <Slides>16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Tahoma</vt:lpstr>
      <vt:lpstr>Times New Roman</vt:lpstr>
      <vt:lpstr>Wingdings</vt:lpstr>
      <vt:lpstr>Struttura predefinita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Cosmogas Srl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Luca Bezzi</dc:creator>
  <cp:lastModifiedBy>User2</cp:lastModifiedBy>
  <cp:revision>1774</cp:revision>
  <cp:lastPrinted>2024-03-04T13:14:44Z</cp:lastPrinted>
  <dcterms:created xsi:type="dcterms:W3CDTF">2013-07-08T14:22:09Z</dcterms:created>
  <dcterms:modified xsi:type="dcterms:W3CDTF">2025-12-03T14:44:55Z</dcterms:modified>
</cp:coreProperties>
</file>